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 id="2147483652"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Maven Pro"/>
      <p:regular r:id="rId25"/>
      <p:bold r:id="rId26"/>
    </p:embeddedFont>
    <p:embeddedFont>
      <p:font typeface="Noto Sans Symbols"/>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jtPy2CdBHDxUyhahqaHNwcAZNG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font" Target="fonts/MavenPro-bold.fntdata"/><Relationship Id="rId25" Type="http://schemas.openxmlformats.org/officeDocument/2006/relationships/font" Target="fonts/MavenPro-regular.fntdata"/><Relationship Id="rId28" Type="http://schemas.openxmlformats.org/officeDocument/2006/relationships/font" Target="fonts/NotoSansSymbols-bold.fntdata"/><Relationship Id="rId27" Type="http://schemas.openxmlformats.org/officeDocument/2006/relationships/font" Target="fonts/NotoSansSymbols-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customschemas.google.com/relationships/presentationmetadata" Target="meta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 name="Google Shape;34;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80d8cb3a2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g3580d8cb3a2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80d8cb3a2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g3580d8cb3a2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80d8cb3a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g3580d8cb3a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8962be7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g358962be79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8962be79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g358962be799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58962be799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g358962be79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80d8cb3a2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g3580d8cb3a2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 name="Google Shape;40;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 name="Google Shape;47;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80d8cb3a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g3580d8cb3a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580d8cb3a2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g3580d8cb3a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80d8cb3a2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 name="Google Shape;71;g3580d8cb3a2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80d8cb3a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 name="Google Shape;79;g3580d8cb3a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80d8cb3a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g3580d8cb3a2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14"/>
          <p:cNvSpPr txBox="1"/>
          <p:nvPr>
            <p:ph type="title"/>
          </p:nvPr>
        </p:nvSpPr>
        <p:spPr>
          <a:xfrm>
            <a:off x="2347920" y="758160"/>
            <a:ext cx="4447800" cy="105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 name="Google Shape;12;p1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type="blank">
  <p:cSld name="BLANK">
    <p:spTree>
      <p:nvGrpSpPr>
        <p:cNvPr id="25" name="Shape 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ype="blank">
  <p:cSld name="BLANK">
    <p:spTree>
      <p:nvGrpSpPr>
        <p:cNvPr id="3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image" Target="../media/image15.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7.jpg"/><Relationship Id="rId2" Type="http://schemas.openxmlformats.org/officeDocument/2006/relationships/image" Target="../media/image15.png"/><Relationship Id="rId3" Type="http://schemas.openxmlformats.org/officeDocument/2006/relationships/slideLayout" Target="../slideLayouts/slideLayout2.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15.png"/><Relationship Id="rId3" Type="http://schemas.openxmlformats.org/officeDocument/2006/relationships/slideLayout" Target="../slideLayouts/slideLayout3.xml"/><Relationship Id="rId4"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image" Target="../media/image15.png"/><Relationship Id="rId3" Type="http://schemas.openxmlformats.org/officeDocument/2006/relationships/slideLayout" Target="../slideLayouts/slideLayout4.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pic>
        <p:nvPicPr>
          <p:cNvPr id="6" name="Google Shape;6;p13"/>
          <p:cNvPicPr preferRelativeResize="0"/>
          <p:nvPr/>
        </p:nvPicPr>
        <p:blipFill rotWithShape="1">
          <a:blip r:embed="rId1">
            <a:alphaModFix/>
          </a:blip>
          <a:srcRect b="0" l="0" r="0" t="0"/>
          <a:stretch/>
        </p:blipFill>
        <p:spPr>
          <a:xfrm>
            <a:off x="-59760" y="-50040"/>
            <a:ext cx="9263160" cy="5243400"/>
          </a:xfrm>
          <a:prstGeom prst="rect">
            <a:avLst/>
          </a:prstGeom>
          <a:noFill/>
          <a:ln>
            <a:noFill/>
          </a:ln>
        </p:spPr>
      </p:pic>
      <p:pic>
        <p:nvPicPr>
          <p:cNvPr id="7" name="Google Shape;7;p13"/>
          <p:cNvPicPr preferRelativeResize="0"/>
          <p:nvPr/>
        </p:nvPicPr>
        <p:blipFill rotWithShape="1">
          <a:blip r:embed="rId2">
            <a:alphaModFix/>
          </a:blip>
          <a:srcRect b="0" l="0" r="0" t="0"/>
          <a:stretch/>
        </p:blipFill>
        <p:spPr>
          <a:xfrm flipH="1">
            <a:off x="-69120" y="-50040"/>
            <a:ext cx="9263160" cy="5243400"/>
          </a:xfrm>
          <a:prstGeom prst="rect">
            <a:avLst/>
          </a:prstGeom>
          <a:noFill/>
          <a:ln>
            <a:noFill/>
          </a:ln>
        </p:spPr>
      </p:pic>
      <p:sp>
        <p:nvSpPr>
          <p:cNvPr id="8" name="Google Shape;8;p13"/>
          <p:cNvSpPr txBox="1"/>
          <p:nvPr>
            <p:ph type="title"/>
          </p:nvPr>
        </p:nvSpPr>
        <p:spPr>
          <a:xfrm>
            <a:off x="3355920" y="2188080"/>
            <a:ext cx="5074560" cy="181188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 name="Shape 13"/>
        <p:cNvGrpSpPr/>
        <p:nvPr/>
      </p:nvGrpSpPr>
      <p:grpSpPr>
        <a:xfrm>
          <a:off x="0" y="0"/>
          <a:ext cx="0" cy="0"/>
          <a:chOff x="0" y="0"/>
          <a:chExt cx="0" cy="0"/>
        </a:xfrm>
      </p:grpSpPr>
      <p:pic>
        <p:nvPicPr>
          <p:cNvPr id="14" name="Google Shape;14;p15"/>
          <p:cNvPicPr preferRelativeResize="0"/>
          <p:nvPr/>
        </p:nvPicPr>
        <p:blipFill rotWithShape="1">
          <a:blip r:embed="rId1">
            <a:alphaModFix/>
          </a:blip>
          <a:srcRect b="0" l="0" r="0" t="0"/>
          <a:stretch/>
        </p:blipFill>
        <p:spPr>
          <a:xfrm>
            <a:off x="0" y="0"/>
            <a:ext cx="9143639" cy="5143320"/>
          </a:xfrm>
          <a:prstGeom prst="rect">
            <a:avLst/>
          </a:prstGeom>
          <a:noFill/>
          <a:ln>
            <a:noFill/>
          </a:ln>
        </p:spPr>
      </p:pic>
      <p:pic>
        <p:nvPicPr>
          <p:cNvPr id="15" name="Google Shape;15;p15"/>
          <p:cNvPicPr preferRelativeResize="0"/>
          <p:nvPr/>
        </p:nvPicPr>
        <p:blipFill rotWithShape="1">
          <a:blip r:embed="rId2">
            <a:alphaModFix/>
          </a:blip>
          <a:srcRect b="0" l="0" r="0" t="0"/>
          <a:stretch/>
        </p:blipFill>
        <p:spPr>
          <a:xfrm rot="10800000">
            <a:off x="-69122" y="-49680"/>
            <a:ext cx="9263162" cy="5243400"/>
          </a:xfrm>
          <a:prstGeom prst="rect">
            <a:avLst/>
          </a:prstGeom>
          <a:noFill/>
          <a:ln>
            <a:noFill/>
          </a:ln>
        </p:spPr>
      </p:pic>
      <p:sp>
        <p:nvSpPr>
          <p:cNvPr id="16" name="Google Shape;16;p15"/>
          <p:cNvSpPr txBox="1"/>
          <p:nvPr>
            <p:ph type="title"/>
          </p:nvPr>
        </p:nvSpPr>
        <p:spPr>
          <a:xfrm>
            <a:off x="3058200" y="1604160"/>
            <a:ext cx="5351100" cy="1186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15"/>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 name="Shape 19"/>
        <p:cNvGrpSpPr/>
        <p:nvPr/>
      </p:nvGrpSpPr>
      <p:grpSpPr>
        <a:xfrm>
          <a:off x="0" y="0"/>
          <a:ext cx="0" cy="0"/>
          <a:chOff x="0" y="0"/>
          <a:chExt cx="0" cy="0"/>
        </a:xfrm>
      </p:grpSpPr>
      <p:pic>
        <p:nvPicPr>
          <p:cNvPr id="20" name="Google Shape;20;p17"/>
          <p:cNvPicPr preferRelativeResize="0"/>
          <p:nvPr/>
        </p:nvPicPr>
        <p:blipFill rotWithShape="1">
          <a:blip r:embed="rId1">
            <a:alphaModFix/>
          </a:blip>
          <a:srcRect b="0" l="0" r="0" t="0"/>
          <a:stretch/>
        </p:blipFill>
        <p:spPr>
          <a:xfrm>
            <a:off x="-24840" y="-41400"/>
            <a:ext cx="9217080" cy="5184359"/>
          </a:xfrm>
          <a:prstGeom prst="rect">
            <a:avLst/>
          </a:prstGeom>
          <a:noFill/>
          <a:ln>
            <a:noFill/>
          </a:ln>
        </p:spPr>
      </p:pic>
      <p:pic>
        <p:nvPicPr>
          <p:cNvPr id="21" name="Google Shape;21;p17"/>
          <p:cNvPicPr preferRelativeResize="0"/>
          <p:nvPr/>
        </p:nvPicPr>
        <p:blipFill rotWithShape="1">
          <a:blip r:embed="rId2">
            <a:alphaModFix/>
          </a:blip>
          <a:srcRect b="0" l="0" r="0" t="0"/>
          <a:stretch/>
        </p:blipFill>
        <p:spPr>
          <a:xfrm rot="10800000">
            <a:off x="-59402" y="-49680"/>
            <a:ext cx="9263162" cy="5243400"/>
          </a:xfrm>
          <a:prstGeom prst="rect">
            <a:avLst/>
          </a:prstGeom>
          <a:noFill/>
          <a:ln>
            <a:noFill/>
          </a:ln>
        </p:spPr>
      </p:pic>
      <p:sp>
        <p:nvSpPr>
          <p:cNvPr id="22" name="Google Shape;22;p17"/>
          <p:cNvSpPr txBox="1"/>
          <p:nvPr>
            <p:ph type="title"/>
          </p:nvPr>
        </p:nvSpPr>
        <p:spPr>
          <a:xfrm>
            <a:off x="4534920" y="2425680"/>
            <a:ext cx="3342300" cy="1383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17"/>
          <p:cNvSpPr txBox="1"/>
          <p:nvPr>
            <p:ph idx="2" type="title"/>
          </p:nvPr>
        </p:nvSpPr>
        <p:spPr>
          <a:xfrm>
            <a:off x="6455520" y="1334520"/>
            <a:ext cx="1421700" cy="1090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 name="Google Shape;24;p17"/>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 name="Shape 26"/>
        <p:cNvGrpSpPr/>
        <p:nvPr/>
      </p:nvGrpSpPr>
      <p:grpSpPr>
        <a:xfrm>
          <a:off x="0" y="0"/>
          <a:ext cx="0" cy="0"/>
          <a:chOff x="0" y="0"/>
          <a:chExt cx="0" cy="0"/>
        </a:xfrm>
      </p:grpSpPr>
      <p:pic>
        <p:nvPicPr>
          <p:cNvPr id="27" name="Google Shape;27;p19"/>
          <p:cNvPicPr preferRelativeResize="0"/>
          <p:nvPr/>
        </p:nvPicPr>
        <p:blipFill rotWithShape="1">
          <a:blip r:embed="rId1">
            <a:alphaModFix/>
          </a:blip>
          <a:srcRect b="0" l="0" r="0" t="0"/>
          <a:stretch/>
        </p:blipFill>
        <p:spPr>
          <a:xfrm flipH="1">
            <a:off x="-69120" y="-50760"/>
            <a:ext cx="9263160" cy="5243398"/>
          </a:xfrm>
          <a:prstGeom prst="rect">
            <a:avLst/>
          </a:prstGeom>
          <a:noFill/>
          <a:ln>
            <a:noFill/>
          </a:ln>
        </p:spPr>
      </p:pic>
      <p:pic>
        <p:nvPicPr>
          <p:cNvPr id="28" name="Google Shape;28;p19"/>
          <p:cNvPicPr preferRelativeResize="0"/>
          <p:nvPr/>
        </p:nvPicPr>
        <p:blipFill rotWithShape="1">
          <a:blip r:embed="rId2">
            <a:alphaModFix/>
          </a:blip>
          <a:srcRect b="0" l="0" r="0" t="0"/>
          <a:stretch/>
        </p:blipFill>
        <p:spPr>
          <a:xfrm flipH="1">
            <a:off x="-69122" y="-50040"/>
            <a:ext cx="9263162" cy="5243400"/>
          </a:xfrm>
          <a:prstGeom prst="rect">
            <a:avLst/>
          </a:prstGeom>
          <a:noFill/>
          <a:ln>
            <a:noFill/>
          </a:ln>
        </p:spPr>
      </p:pic>
      <p:sp>
        <p:nvSpPr>
          <p:cNvPr id="29" name="Google Shape;29;p19"/>
          <p:cNvSpPr txBox="1"/>
          <p:nvPr>
            <p:ph type="title"/>
          </p:nvPr>
        </p:nvSpPr>
        <p:spPr>
          <a:xfrm>
            <a:off x="4898520" y="1139760"/>
            <a:ext cx="2960700" cy="1928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 name="Google Shape;30;p19"/>
          <p:cNvSpPr txBox="1"/>
          <p:nvPr>
            <p:ph idx="1" type="body"/>
          </p:nvPr>
        </p:nvSpPr>
        <p:spPr>
          <a:xfrm>
            <a:off x="1284480" y="533880"/>
            <a:ext cx="2909400" cy="4075500"/>
          </a:xfrm>
          <a:prstGeom prst="rect">
            <a:avLst/>
          </a:prstGeom>
          <a:noFill/>
          <a:ln>
            <a:noFill/>
          </a:ln>
        </p:spPr>
        <p:txBody>
          <a:bodyPr anchorCtr="0" anchor="t" bIns="45000" lIns="90000" spcFirstLastPara="1" rIns="90000" wrap="square" tIns="4500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1"/>
          <p:cNvSpPr txBox="1"/>
          <p:nvPr>
            <p:ph type="title"/>
          </p:nvPr>
        </p:nvSpPr>
        <p:spPr>
          <a:xfrm>
            <a:off x="3352680" y="2190600"/>
            <a:ext cx="5076300" cy="1809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5100"/>
              <a:buFont typeface="Maven Pro"/>
              <a:buNone/>
            </a:pPr>
            <a:r>
              <a:rPr b="0" lang="en" sz="5100" strike="noStrike">
                <a:solidFill>
                  <a:schemeClr val="dk1"/>
                </a:solidFill>
                <a:latin typeface="Maven Pro"/>
                <a:ea typeface="Maven Pro"/>
                <a:cs typeface="Maven Pro"/>
                <a:sym typeface="Maven Pro"/>
              </a:rPr>
              <a:t>AI for Medical Scheduling</a:t>
            </a:r>
            <a:endParaRPr b="0" sz="5100" strike="noStrike">
              <a:solidFill>
                <a:schemeClr val="dk1"/>
              </a:solidFill>
              <a:latin typeface="Arial"/>
              <a:ea typeface="Arial"/>
              <a:cs typeface="Arial"/>
              <a:sym typeface="Arial"/>
            </a:endParaRPr>
          </a:p>
        </p:txBody>
      </p:sp>
      <p:sp>
        <p:nvSpPr>
          <p:cNvPr id="37" name="Google Shape;37;p1"/>
          <p:cNvSpPr txBox="1"/>
          <p:nvPr>
            <p:ph idx="1" type="subTitle"/>
          </p:nvPr>
        </p:nvSpPr>
        <p:spPr>
          <a:xfrm>
            <a:off x="3352680" y="4114800"/>
            <a:ext cx="3457200" cy="475800"/>
          </a:xfrm>
          <a:prstGeom prst="rect">
            <a:avLst/>
          </a:prstGeom>
          <a:noFill/>
          <a:ln>
            <a:noFill/>
          </a:ln>
        </p:spPr>
        <p:txBody>
          <a:bodyPr anchorCtr="0" anchor="t" bIns="91425" lIns="91425" spcFirstLastPara="1" rIns="91425" wrap="square" tIns="91425">
            <a:normAutofit fontScale="80700" lnSpcReduction="10000"/>
          </a:bodyPr>
          <a:lstStyle/>
          <a:p>
            <a:pPr indent="0" lvl="0" marL="0" marR="0" rtl="0" algn="l">
              <a:lnSpc>
                <a:spcPct val="100000"/>
              </a:lnSpc>
              <a:spcBef>
                <a:spcPts val="0"/>
              </a:spcBef>
              <a:spcAft>
                <a:spcPts val="0"/>
              </a:spcAft>
              <a:buClr>
                <a:schemeClr val="dk1"/>
              </a:buClr>
              <a:buSzPct val="100000"/>
              <a:buFont typeface="Maven Pro"/>
              <a:buNone/>
            </a:pPr>
            <a:r>
              <a:rPr b="0" i="0" lang="en" sz="1400" u="none" cap="none" strike="noStrike">
                <a:solidFill>
                  <a:schemeClr val="dk1"/>
                </a:solidFill>
                <a:latin typeface="Maven Pro"/>
                <a:ea typeface="Maven Pro"/>
                <a:cs typeface="Maven Pro"/>
                <a:sym typeface="Maven Pro"/>
              </a:rPr>
              <a:t>Leveraging AI to Enhance Patient Appointment Booking Efficiency</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580d8cb3a2_0_72"/>
          <p:cNvSpPr txBox="1"/>
          <p:nvPr>
            <p:ph idx="4294967295" type="title"/>
          </p:nvPr>
        </p:nvSpPr>
        <p:spPr>
          <a:xfrm>
            <a:off x="520050" y="226925"/>
            <a:ext cx="8103900" cy="7653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lang="en" sz="3000">
                <a:solidFill>
                  <a:schemeClr val="dk1"/>
                </a:solidFill>
                <a:latin typeface="Maven Pro"/>
                <a:ea typeface="Maven Pro"/>
                <a:cs typeface="Maven Pro"/>
                <a:sym typeface="Maven Pro"/>
              </a:rPr>
              <a:t>LLM (Gemini) Transforms Select Appointment Data</a:t>
            </a:r>
            <a:endParaRPr b="0" i="0" sz="3000" u="none" cap="none" strike="noStrike">
              <a:solidFill>
                <a:schemeClr val="dk1"/>
              </a:solidFill>
              <a:latin typeface="Arial"/>
              <a:ea typeface="Arial"/>
              <a:cs typeface="Arial"/>
              <a:sym typeface="Arial"/>
            </a:endParaRPr>
          </a:p>
        </p:txBody>
      </p:sp>
      <p:pic>
        <p:nvPicPr>
          <p:cNvPr id="104" name="Google Shape;104;g3580d8cb3a2_0_72" title="Screenshot 2025-05-13 at 1.57.14 PM.png"/>
          <p:cNvPicPr preferRelativeResize="0"/>
          <p:nvPr/>
        </p:nvPicPr>
        <p:blipFill rotWithShape="1">
          <a:blip r:embed="rId3">
            <a:alphaModFix/>
          </a:blip>
          <a:srcRect b="0" l="0" r="0" t="0"/>
          <a:stretch/>
        </p:blipFill>
        <p:spPr>
          <a:xfrm>
            <a:off x="55721" y="1286775"/>
            <a:ext cx="5104950" cy="3121600"/>
          </a:xfrm>
          <a:prstGeom prst="rect">
            <a:avLst/>
          </a:prstGeom>
          <a:noFill/>
          <a:ln>
            <a:noFill/>
          </a:ln>
        </p:spPr>
      </p:pic>
      <p:pic>
        <p:nvPicPr>
          <p:cNvPr id="105" name="Google Shape;105;g3580d8cb3a2_0_72" title="Screenshot 2025-05-13 at 1.57.47 PM.png"/>
          <p:cNvPicPr preferRelativeResize="0"/>
          <p:nvPr/>
        </p:nvPicPr>
        <p:blipFill rotWithShape="1">
          <a:blip r:embed="rId4">
            <a:alphaModFix/>
          </a:blip>
          <a:srcRect b="0" l="0" r="0" t="0"/>
          <a:stretch/>
        </p:blipFill>
        <p:spPr>
          <a:xfrm>
            <a:off x="5590025" y="1656463"/>
            <a:ext cx="3429000" cy="2124075"/>
          </a:xfrm>
          <a:prstGeom prst="rect">
            <a:avLst/>
          </a:prstGeom>
          <a:noFill/>
          <a:ln>
            <a:noFill/>
          </a:ln>
        </p:spPr>
      </p:pic>
      <p:sp>
        <p:nvSpPr>
          <p:cNvPr id="106" name="Google Shape;106;g3580d8cb3a2_0_72"/>
          <p:cNvSpPr/>
          <p:nvPr/>
        </p:nvSpPr>
        <p:spPr>
          <a:xfrm>
            <a:off x="5226700" y="2459463"/>
            <a:ext cx="297300" cy="518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 name="Google Shape;107;g3580d8cb3a2_0_72"/>
          <p:cNvCxnSpPr/>
          <p:nvPr/>
        </p:nvCxnSpPr>
        <p:spPr>
          <a:xfrm flipH="1" rot="10800000">
            <a:off x="816550" y="3051675"/>
            <a:ext cx="5032500" cy="678300"/>
          </a:xfrm>
          <a:prstGeom prst="straightConnector1">
            <a:avLst/>
          </a:prstGeom>
          <a:noFill/>
          <a:ln cap="flat" cmpd="sng" w="9525">
            <a:solidFill>
              <a:srgbClr val="FF0000"/>
            </a:solidFill>
            <a:prstDash val="solid"/>
            <a:round/>
            <a:headEnd len="sm" w="sm" type="none"/>
            <a:tailEnd len="med" w="med" type="triangle"/>
          </a:ln>
        </p:spPr>
      </p:cxnSp>
      <p:sp>
        <p:nvSpPr>
          <p:cNvPr id="108" name="Google Shape;108;g3580d8cb3a2_0_72"/>
          <p:cNvSpPr/>
          <p:nvPr/>
        </p:nvSpPr>
        <p:spPr>
          <a:xfrm>
            <a:off x="5725675" y="3113225"/>
            <a:ext cx="1936500" cy="209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3580d8cb3a2_0_81"/>
          <p:cNvSpPr txBox="1"/>
          <p:nvPr>
            <p:ph idx="4294967295" type="title"/>
          </p:nvPr>
        </p:nvSpPr>
        <p:spPr>
          <a:xfrm>
            <a:off x="520050" y="226925"/>
            <a:ext cx="8103900" cy="7653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Maven Pro"/>
              <a:buNone/>
            </a:pPr>
            <a:r>
              <a:rPr lang="en" sz="3000">
                <a:solidFill>
                  <a:schemeClr val="dk1"/>
                </a:solidFill>
                <a:latin typeface="Maven Pro"/>
                <a:ea typeface="Maven Pro"/>
                <a:cs typeface="Maven Pro"/>
                <a:sym typeface="Maven Pro"/>
              </a:rPr>
              <a:t>Creates a Record on a Local HAPI FHIR Server</a:t>
            </a:r>
            <a:endParaRPr b="0" i="0" sz="3000" u="none" cap="none" strike="noStrike">
              <a:solidFill>
                <a:schemeClr val="dk1"/>
              </a:solidFill>
              <a:latin typeface="Arial"/>
              <a:ea typeface="Arial"/>
              <a:cs typeface="Arial"/>
              <a:sym typeface="Arial"/>
            </a:endParaRPr>
          </a:p>
        </p:txBody>
      </p:sp>
      <p:pic>
        <p:nvPicPr>
          <p:cNvPr id="114" name="Google Shape;114;g3580d8cb3a2_0_81" title="Screenshot 2025-05-13 at 2.03.58 PM.png"/>
          <p:cNvPicPr preferRelativeResize="0"/>
          <p:nvPr/>
        </p:nvPicPr>
        <p:blipFill rotWithShape="1">
          <a:blip r:embed="rId3">
            <a:alphaModFix/>
          </a:blip>
          <a:srcRect b="0" l="0" r="0" t="0"/>
          <a:stretch/>
        </p:blipFill>
        <p:spPr>
          <a:xfrm>
            <a:off x="164725" y="1681450"/>
            <a:ext cx="3914775" cy="2162175"/>
          </a:xfrm>
          <a:prstGeom prst="rect">
            <a:avLst/>
          </a:prstGeom>
          <a:noFill/>
          <a:ln>
            <a:noFill/>
          </a:ln>
        </p:spPr>
      </p:pic>
      <p:pic>
        <p:nvPicPr>
          <p:cNvPr id="115" name="Google Shape;115;g3580d8cb3a2_0_81" title="Screenshot 2025-05-13 at 2.05.14 PM.png"/>
          <p:cNvPicPr preferRelativeResize="0"/>
          <p:nvPr/>
        </p:nvPicPr>
        <p:blipFill rotWithShape="1">
          <a:blip r:embed="rId4">
            <a:alphaModFix/>
          </a:blip>
          <a:srcRect b="0" l="0" r="0" t="0"/>
          <a:stretch/>
        </p:blipFill>
        <p:spPr>
          <a:xfrm>
            <a:off x="4207250" y="1144625"/>
            <a:ext cx="4772025" cy="3235825"/>
          </a:xfrm>
          <a:prstGeom prst="rect">
            <a:avLst/>
          </a:prstGeom>
          <a:noFill/>
          <a:ln>
            <a:noFill/>
          </a:ln>
        </p:spPr>
      </p:pic>
      <p:sp>
        <p:nvSpPr>
          <p:cNvPr id="116" name="Google Shape;116;g3580d8cb3a2_0_81"/>
          <p:cNvSpPr/>
          <p:nvPr/>
        </p:nvSpPr>
        <p:spPr>
          <a:xfrm>
            <a:off x="286150" y="2693850"/>
            <a:ext cx="1800900" cy="382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3580d8cb3a2_0_81"/>
          <p:cNvSpPr/>
          <p:nvPr/>
        </p:nvSpPr>
        <p:spPr>
          <a:xfrm>
            <a:off x="4553925" y="2323825"/>
            <a:ext cx="1406100" cy="308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3580d8cb3a2_0_81"/>
          <p:cNvSpPr/>
          <p:nvPr/>
        </p:nvSpPr>
        <p:spPr>
          <a:xfrm>
            <a:off x="4323975" y="3364300"/>
            <a:ext cx="2092500" cy="382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3580d8cb3a2_0_81"/>
          <p:cNvSpPr txBox="1"/>
          <p:nvPr>
            <p:ph idx="4294967295" type="title"/>
          </p:nvPr>
        </p:nvSpPr>
        <p:spPr>
          <a:xfrm>
            <a:off x="1743150" y="4532850"/>
            <a:ext cx="5657700" cy="4908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25000"/>
              <a:buFont typeface="Maven Pro"/>
              <a:buNone/>
            </a:pPr>
            <a:r>
              <a:rPr lang="en" sz="2400">
                <a:solidFill>
                  <a:schemeClr val="dk1"/>
                </a:solidFill>
                <a:latin typeface="Maven Pro"/>
                <a:ea typeface="Maven Pro"/>
                <a:cs typeface="Maven Pro"/>
                <a:sym typeface="Maven Pro"/>
              </a:rPr>
              <a:t>Note: For now the date/time is hard coded</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580d8cb3a2_0_22"/>
          <p:cNvSpPr txBox="1"/>
          <p:nvPr>
            <p:ph idx="4294967295" type="title"/>
          </p:nvPr>
        </p:nvSpPr>
        <p:spPr>
          <a:xfrm>
            <a:off x="4533840" y="2428920"/>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b="0" i="0" lang="en" sz="4000" u="none" cap="none" strike="noStrike">
                <a:solidFill>
                  <a:schemeClr val="dk1"/>
                </a:solidFill>
                <a:latin typeface="Maven Pro"/>
                <a:ea typeface="Maven Pro"/>
                <a:cs typeface="Maven Pro"/>
                <a:sym typeface="Maven Pro"/>
              </a:rPr>
              <a:t>AI Chatbot Interaction</a:t>
            </a:r>
            <a:endParaRPr b="0" i="0" sz="4000" u="none" cap="none" strike="noStrike">
              <a:solidFill>
                <a:schemeClr val="dk1"/>
              </a:solidFill>
              <a:latin typeface="Arial"/>
              <a:ea typeface="Arial"/>
              <a:cs typeface="Arial"/>
              <a:sym typeface="Arial"/>
            </a:endParaRPr>
          </a:p>
        </p:txBody>
      </p:sp>
      <p:sp>
        <p:nvSpPr>
          <p:cNvPr id="125" name="Google Shape;125;g3580d8cb3a2_0_22"/>
          <p:cNvSpPr txBox="1"/>
          <p:nvPr>
            <p:ph idx="4294967295" type="title"/>
          </p:nvPr>
        </p:nvSpPr>
        <p:spPr>
          <a:xfrm>
            <a:off x="6458040" y="1333440"/>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3</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58962be799_0_0"/>
          <p:cNvSpPr txBox="1"/>
          <p:nvPr>
            <p:ph idx="4294967295" type="title"/>
          </p:nvPr>
        </p:nvSpPr>
        <p:spPr>
          <a:xfrm>
            <a:off x="280639" y="367825"/>
            <a:ext cx="7929000" cy="13806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1"/>
              </a:buClr>
              <a:buSzPts val="3600"/>
              <a:buFont typeface="Maven Pro"/>
              <a:buNone/>
            </a:pPr>
            <a:r>
              <a:rPr lang="en" sz="2900">
                <a:solidFill>
                  <a:schemeClr val="dk1"/>
                </a:solidFill>
              </a:rPr>
              <a:t>AI-Powered Scheduling Assistant Architecture</a:t>
            </a:r>
            <a:endParaRPr b="0" i="0" sz="2900" u="none" cap="none" strike="noStrike">
              <a:solidFill>
                <a:schemeClr val="dk1"/>
              </a:solidFill>
              <a:latin typeface="Arial"/>
              <a:ea typeface="Arial"/>
              <a:cs typeface="Arial"/>
              <a:sym typeface="Arial"/>
            </a:endParaRPr>
          </a:p>
        </p:txBody>
      </p:sp>
      <p:sp>
        <p:nvSpPr>
          <p:cNvPr id="131" name="Google Shape;131;g358962be799_0_0"/>
          <p:cNvSpPr txBox="1"/>
          <p:nvPr/>
        </p:nvSpPr>
        <p:spPr>
          <a:xfrm>
            <a:off x="192150" y="1266350"/>
            <a:ext cx="8489100" cy="303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Objective</a:t>
            </a:r>
            <a:r>
              <a:rPr b="0" i="0" lang="en" sz="1100" u="none" cap="none" strike="noStrike">
                <a:solidFill>
                  <a:schemeClr val="dk1"/>
                </a:solidFill>
                <a:latin typeface="Arial"/>
                <a:ea typeface="Arial"/>
                <a:cs typeface="Arial"/>
                <a:sym typeface="Arial"/>
              </a:rPr>
              <a:t>: Seamlessly schedule medical appointments by integrating various systems (LangChain, Google Calendar, and FHIR).</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Components</a:t>
            </a:r>
            <a:r>
              <a:rPr b="0" i="0" lang="en" sz="1100" u="none" cap="none" strike="noStrike">
                <a:solidFill>
                  <a:schemeClr val="dk1"/>
                </a:solidFill>
                <a:latin typeface="Arial"/>
                <a:ea typeface="Arial"/>
                <a:cs typeface="Arial"/>
                <a:sym typeface="Arial"/>
              </a:rPr>
              <a:t>:</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Gradio Interface</a:t>
            </a:r>
            <a:r>
              <a:rPr b="0" i="0" lang="en" sz="1100" u="none" cap="none" strike="noStrike">
                <a:solidFill>
                  <a:schemeClr val="dk1"/>
                </a:solidFill>
                <a:latin typeface="Arial"/>
                <a:ea typeface="Arial"/>
                <a:cs typeface="Arial"/>
                <a:sym typeface="Arial"/>
              </a:rPr>
              <a:t>: User-facing application where patients (e.g., Miranda) interact with the AI assistant.</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LangChain Agent</a:t>
            </a:r>
            <a:r>
              <a:rPr b="0" i="0" lang="en" sz="1100" u="none" cap="none" strike="noStrike">
                <a:solidFill>
                  <a:schemeClr val="dk1"/>
                </a:solidFill>
                <a:latin typeface="Arial"/>
                <a:ea typeface="Arial"/>
                <a:cs typeface="Arial"/>
                <a:sym typeface="Arial"/>
              </a:rPr>
              <a:t>: Makes decisions about scheduling, checking available time slots, and ensuring correct appointment flow.</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Google Calendar Integration: </a:t>
            </a:r>
            <a:r>
              <a:rPr b="0" i="0" lang="en" sz="1100" u="none" cap="none" strike="noStrike">
                <a:solidFill>
                  <a:schemeClr val="dk1"/>
                </a:solidFill>
                <a:latin typeface="Arial"/>
                <a:ea typeface="Arial"/>
                <a:cs typeface="Arial"/>
                <a:sym typeface="Arial"/>
              </a:rPr>
              <a:t>Syncs patient and doctor calendars to find available time slots.</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FHIR Integration</a:t>
            </a:r>
            <a:r>
              <a:rPr b="0" i="0" lang="en" sz="1100" u="none" cap="none" strike="noStrike">
                <a:solidFill>
                  <a:schemeClr val="dk1"/>
                </a:solidFill>
                <a:latin typeface="Arial"/>
                <a:ea typeface="Arial"/>
                <a:cs typeface="Arial"/>
                <a:sym typeface="Arial"/>
              </a:rPr>
              <a:t>: Provides patient and appointment data from a FHIR server to track and update appointments.</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58962be799_0_9"/>
          <p:cNvSpPr txBox="1"/>
          <p:nvPr>
            <p:ph idx="4294967295" type="title"/>
          </p:nvPr>
        </p:nvSpPr>
        <p:spPr>
          <a:xfrm>
            <a:off x="280639" y="367825"/>
            <a:ext cx="7929000" cy="13806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1"/>
              </a:buClr>
              <a:buSzPts val="3600"/>
              <a:buFont typeface="Maven Pro"/>
              <a:buNone/>
            </a:pPr>
            <a:r>
              <a:rPr lang="en" sz="2900">
                <a:solidFill>
                  <a:schemeClr val="dk1"/>
                </a:solidFill>
              </a:rPr>
              <a:t>Gradio Interface – Scheduling Interaction</a:t>
            </a:r>
            <a:endParaRPr b="0" i="0" sz="2900" u="none" cap="none" strike="noStrike">
              <a:solidFill>
                <a:schemeClr val="dk1"/>
              </a:solidFill>
              <a:latin typeface="Arial"/>
              <a:ea typeface="Arial"/>
              <a:cs typeface="Arial"/>
              <a:sym typeface="Arial"/>
            </a:endParaRPr>
          </a:p>
        </p:txBody>
      </p:sp>
      <p:pic>
        <p:nvPicPr>
          <p:cNvPr id="137" name="Google Shape;137;g358962be799_0_9" title="Screenshot 2025-05-13 at 7.21.19 PM.png"/>
          <p:cNvPicPr preferRelativeResize="0"/>
          <p:nvPr/>
        </p:nvPicPr>
        <p:blipFill rotWithShape="1">
          <a:blip r:embed="rId3">
            <a:alphaModFix/>
          </a:blip>
          <a:srcRect b="0" l="0" r="0" t="0"/>
          <a:stretch/>
        </p:blipFill>
        <p:spPr>
          <a:xfrm>
            <a:off x="4261950" y="1665025"/>
            <a:ext cx="4703150" cy="3090276"/>
          </a:xfrm>
          <a:prstGeom prst="rect">
            <a:avLst/>
          </a:prstGeom>
          <a:noFill/>
          <a:ln>
            <a:noFill/>
          </a:ln>
        </p:spPr>
      </p:pic>
      <p:sp>
        <p:nvSpPr>
          <p:cNvPr id="138" name="Google Shape;138;g358962be799_0_9"/>
          <p:cNvSpPr txBox="1"/>
          <p:nvPr/>
        </p:nvSpPr>
        <p:spPr>
          <a:xfrm>
            <a:off x="419200" y="1624425"/>
            <a:ext cx="3000000" cy="245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Key Features</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Patient Information</a:t>
            </a:r>
            <a:r>
              <a:rPr b="0" i="0" lang="en" sz="1100" u="none" cap="none" strike="noStrike">
                <a:solidFill>
                  <a:schemeClr val="dk1"/>
                </a:solidFill>
                <a:latin typeface="Arial"/>
                <a:ea typeface="Arial"/>
                <a:cs typeface="Arial"/>
                <a:sym typeface="Arial"/>
              </a:rPr>
              <a:t>: Collects patient name, family member’s name, reason for visit, and location.</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Date and Time Input</a:t>
            </a:r>
            <a:r>
              <a:rPr b="0" i="0" lang="en" sz="1100" u="none" cap="none" strike="noStrike">
                <a:solidFill>
                  <a:schemeClr val="dk1"/>
                </a:solidFill>
                <a:latin typeface="Arial"/>
                <a:ea typeface="Arial"/>
                <a:cs typeface="Arial"/>
                <a:sym typeface="Arial"/>
              </a:rPr>
              <a:t>: Start time, end time, and description fields.</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Appointment Confirmation</a:t>
            </a:r>
            <a:r>
              <a:rPr b="0" i="0" lang="en" sz="1100" u="none" cap="none" strike="noStrike">
                <a:solidFill>
                  <a:schemeClr val="dk1"/>
                </a:solidFill>
                <a:latin typeface="Arial"/>
                <a:ea typeface="Arial"/>
                <a:cs typeface="Arial"/>
                <a:sym typeface="Arial"/>
              </a:rPr>
              <a:t>: Displays available slots and allows the user to confirm the appointments.</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58962be799_0_19"/>
          <p:cNvSpPr txBox="1"/>
          <p:nvPr>
            <p:ph idx="4294967295" type="title"/>
          </p:nvPr>
        </p:nvSpPr>
        <p:spPr>
          <a:xfrm>
            <a:off x="280639" y="367825"/>
            <a:ext cx="7929000" cy="138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4500"/>
              <a:buFont typeface="Maven Pro"/>
              <a:buNone/>
            </a:pPr>
            <a:r>
              <a:rPr lang="en" sz="3700">
                <a:solidFill>
                  <a:schemeClr val="dk1"/>
                </a:solidFill>
                <a:latin typeface="Maven Pro"/>
                <a:ea typeface="Maven Pro"/>
                <a:cs typeface="Maven Pro"/>
                <a:sym typeface="Maven Pro"/>
              </a:rPr>
              <a:t>Chatbot Design and Functionality</a:t>
            </a:r>
            <a:endParaRPr b="0" i="0" sz="1810" u="none" cap="none" strike="noStrike">
              <a:solidFill>
                <a:schemeClr val="dk1"/>
              </a:solidFill>
              <a:latin typeface="Arial"/>
              <a:ea typeface="Arial"/>
              <a:cs typeface="Arial"/>
              <a:sym typeface="Arial"/>
            </a:endParaRPr>
          </a:p>
        </p:txBody>
      </p:sp>
      <p:sp>
        <p:nvSpPr>
          <p:cNvPr id="144" name="Google Shape;144;g358962be799_0_19"/>
          <p:cNvSpPr txBox="1"/>
          <p:nvPr/>
        </p:nvSpPr>
        <p:spPr>
          <a:xfrm>
            <a:off x="331875" y="1283850"/>
            <a:ext cx="8323200" cy="397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aven Pro"/>
                <a:ea typeface="Maven Pro"/>
                <a:cs typeface="Maven Pro"/>
                <a:sym typeface="Maven Pro"/>
              </a:rPr>
              <a:t>The chatbot is designed to facilitate seamless patient interactions by enabling users to request appointments through natural language processing. Its functionality includes setting parameters for various appointment types, ensuring privacy, and providing instant responses. The ultimate goal is to minimize the effort required from patients and streamline the scheduling process.</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Role in Scheduling</a:t>
            </a:r>
            <a:r>
              <a:rPr b="0" i="0" lang="en" sz="1100" u="none" cap="none" strike="noStrike">
                <a:solidFill>
                  <a:schemeClr val="dk1"/>
                </a:solidFill>
                <a:latin typeface="Arial"/>
                <a:ea typeface="Arial"/>
                <a:cs typeface="Arial"/>
                <a:sym typeface="Arial"/>
              </a:rPr>
              <a:t>:</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Interprets Input</a:t>
            </a:r>
            <a:r>
              <a:rPr b="0" i="0" lang="en" sz="1100" u="none" cap="none" strike="noStrike">
                <a:solidFill>
                  <a:schemeClr val="dk1"/>
                </a:solidFill>
                <a:latin typeface="Arial"/>
                <a:ea typeface="Arial"/>
                <a:cs typeface="Arial"/>
                <a:sym typeface="Arial"/>
              </a:rPr>
              <a:t>: Receives user input (e.g., reason for visit) and processes the request.</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Queries Google Calendar</a:t>
            </a:r>
            <a:r>
              <a:rPr b="0" i="0" lang="en" sz="1100" u="none" cap="none" strike="noStrike">
                <a:solidFill>
                  <a:schemeClr val="dk1"/>
                </a:solidFill>
                <a:latin typeface="Arial"/>
                <a:ea typeface="Arial"/>
                <a:cs typeface="Arial"/>
                <a:sym typeface="Arial"/>
              </a:rPr>
              <a:t>: Checks both the patient’s and the doctor’s calendars for mutual availability.</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Validates Appointment</a:t>
            </a:r>
            <a:r>
              <a:rPr b="0" i="0" lang="en" sz="1100" u="none" cap="none" strike="noStrike">
                <a:solidFill>
                  <a:schemeClr val="dk1"/>
                </a:solidFill>
                <a:latin typeface="Arial"/>
                <a:ea typeface="Arial"/>
                <a:cs typeface="Arial"/>
                <a:sym typeface="Arial"/>
              </a:rPr>
              <a:t>: Ensures no conflicts and recommends the best available slots.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Track Appointments</a:t>
            </a:r>
            <a:r>
              <a:rPr b="0" i="0" lang="en" sz="1100" u="none" cap="none" strike="noStrike">
                <a:solidFill>
                  <a:schemeClr val="dk1"/>
                </a:solidFill>
                <a:latin typeface="Arial"/>
                <a:ea typeface="Arial"/>
                <a:cs typeface="Arial"/>
                <a:sym typeface="Arial"/>
              </a:rPr>
              <a:t>: Ensure the patient’s data is up-to-date and appointment history is checked before scheduling new appointments.</a:t>
            </a: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Data Synchronization</a:t>
            </a:r>
            <a:r>
              <a:rPr b="0" i="0" lang="en" sz="1100" u="none" cap="none" strike="noStrike">
                <a:solidFill>
                  <a:schemeClr val="dk1"/>
                </a:solidFill>
                <a:latin typeface="Arial"/>
                <a:ea typeface="Arial"/>
                <a:cs typeface="Arial"/>
                <a:sym typeface="Arial"/>
              </a:rPr>
              <a:t>: FHIR ensures that all patient and appointment data is synced in real-time with other systems (like LangChain and Google Calendar).</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580d8cb3a2_0_96"/>
          <p:cNvSpPr txBox="1"/>
          <p:nvPr>
            <p:ph idx="4294967295" type="title"/>
          </p:nvPr>
        </p:nvSpPr>
        <p:spPr>
          <a:xfrm>
            <a:off x="3209875" y="685800"/>
            <a:ext cx="5772000" cy="11901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000"/>
              <a:buFont typeface="Maven Pro"/>
              <a:buNone/>
            </a:pPr>
            <a:r>
              <a:rPr lang="en" sz="5000">
                <a:solidFill>
                  <a:schemeClr val="dk1"/>
                </a:solidFill>
                <a:latin typeface="Maven Pro"/>
                <a:ea typeface="Maven Pro"/>
                <a:cs typeface="Maven Pro"/>
                <a:sym typeface="Maven Pro"/>
              </a:rPr>
              <a:t>Future Work</a:t>
            </a:r>
            <a:endParaRPr b="0" i="0" sz="5000" u="none" cap="none" strike="noStrike">
              <a:solidFill>
                <a:schemeClr val="dk1"/>
              </a:solidFill>
              <a:latin typeface="Arial"/>
              <a:ea typeface="Arial"/>
              <a:cs typeface="Arial"/>
              <a:sym typeface="Arial"/>
            </a:endParaRPr>
          </a:p>
        </p:txBody>
      </p:sp>
      <p:sp>
        <p:nvSpPr>
          <p:cNvPr id="150" name="Google Shape;150;g3580d8cb3a2_0_96"/>
          <p:cNvSpPr txBox="1"/>
          <p:nvPr>
            <p:ph idx="4294967295" type="subTitle"/>
          </p:nvPr>
        </p:nvSpPr>
        <p:spPr>
          <a:xfrm>
            <a:off x="3209875" y="1752050"/>
            <a:ext cx="5772000" cy="867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Maven Pro"/>
              <a:buChar char="●"/>
            </a:pPr>
            <a:r>
              <a:rPr b="0" i="0" lang="en" sz="1800" u="none" cap="none" strike="noStrike">
                <a:solidFill>
                  <a:schemeClr val="dk1"/>
                </a:solidFill>
                <a:latin typeface="Maven Pro"/>
                <a:ea typeface="Maven Pro"/>
                <a:cs typeface="Maven Pro"/>
                <a:sym typeface="Maven Pro"/>
              </a:rPr>
              <a:t>Pencil in subsequent visits based on probabilities for follow-up and/or recurring visits</a:t>
            </a:r>
            <a:endParaRPr b="0" i="0" sz="1800" u="none" cap="none" strike="noStrike">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0"/>
              </a:spcAft>
              <a:buClr>
                <a:schemeClr val="dk1"/>
              </a:buClr>
              <a:buSzPts val="1400"/>
              <a:buFont typeface="Maven Pro"/>
              <a:buChar char="●"/>
            </a:pPr>
            <a:r>
              <a:rPr b="0" i="0" lang="en" sz="1800" u="none" cap="none" strike="noStrike">
                <a:solidFill>
                  <a:schemeClr val="dk1"/>
                </a:solidFill>
                <a:latin typeface="Maven Pro"/>
                <a:ea typeface="Maven Pro"/>
                <a:cs typeface="Maven Pro"/>
                <a:sym typeface="Maven Pro"/>
              </a:rPr>
              <a:t>Integrate scheduling with provider availability</a:t>
            </a:r>
            <a:endParaRPr b="0" i="0" sz="1800" u="none" cap="none" strike="noStrike">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1000"/>
              </a:spcAft>
              <a:buClr>
                <a:schemeClr val="dk1"/>
              </a:buClr>
              <a:buSzPts val="1400"/>
              <a:buFont typeface="Maven Pro"/>
              <a:buChar char="●"/>
            </a:pPr>
            <a:r>
              <a:rPr b="0" i="0" lang="en" sz="1800" u="none" cap="none" strike="noStrike">
                <a:solidFill>
                  <a:schemeClr val="dk1"/>
                </a:solidFill>
                <a:latin typeface="Maven Pro"/>
                <a:ea typeface="Maven Pro"/>
                <a:cs typeface="Maven Pro"/>
                <a:sym typeface="Maven Pro"/>
              </a:rPr>
              <a:t>Integrate scheduling with any patient caregiver(s) availability</a:t>
            </a:r>
            <a:endParaRPr b="0" i="0" sz="1800" u="none" cap="none" strike="noStrike">
              <a:solidFill>
                <a:schemeClr val="dk1"/>
              </a:solidFill>
              <a:latin typeface="Maven Pro"/>
              <a:ea typeface="Maven Pro"/>
              <a:cs typeface="Maven Pro"/>
              <a:sym typeface="Maven Pro"/>
            </a:endParaRPr>
          </a:p>
        </p:txBody>
      </p:sp>
      <p:pic>
        <p:nvPicPr>
          <p:cNvPr id="151" name="Google Shape;151;g3580d8cb3a2_0_96"/>
          <p:cNvPicPr preferRelativeResize="0"/>
          <p:nvPr/>
        </p:nvPicPr>
        <p:blipFill rotWithShape="1">
          <a:blip r:embed="rId3">
            <a:alphaModFix/>
          </a:blip>
          <a:srcRect b="0" l="24955" r="27454" t="0"/>
          <a:stretch/>
        </p:blipFill>
        <p:spPr>
          <a:xfrm>
            <a:off x="147955" y="533967"/>
            <a:ext cx="2909521" cy="40755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11"/>
          <p:cNvPicPr preferRelativeResize="0"/>
          <p:nvPr/>
        </p:nvPicPr>
        <p:blipFill rotWithShape="1">
          <a:blip r:embed="rId3">
            <a:alphaModFix/>
          </a:blip>
          <a:srcRect b="0" l="24955" r="27454" t="0"/>
          <a:stretch/>
        </p:blipFill>
        <p:spPr>
          <a:xfrm>
            <a:off x="262901" y="139176"/>
            <a:ext cx="2342424" cy="3281199"/>
          </a:xfrm>
          <a:prstGeom prst="rect">
            <a:avLst/>
          </a:prstGeom>
          <a:noFill/>
          <a:ln>
            <a:noFill/>
          </a:ln>
        </p:spPr>
      </p:pic>
      <p:pic>
        <p:nvPicPr>
          <p:cNvPr id="157" name="Google Shape;157;p11" title="Screenshot 2025-05-13 at 2.20.43 PM.png"/>
          <p:cNvPicPr preferRelativeResize="0"/>
          <p:nvPr/>
        </p:nvPicPr>
        <p:blipFill rotWithShape="1">
          <a:blip r:embed="rId4">
            <a:alphaModFix/>
          </a:blip>
          <a:srcRect b="0" l="0" r="0" t="0"/>
          <a:stretch/>
        </p:blipFill>
        <p:spPr>
          <a:xfrm>
            <a:off x="1311350" y="1508325"/>
            <a:ext cx="2199525" cy="3281201"/>
          </a:xfrm>
          <a:prstGeom prst="rect">
            <a:avLst/>
          </a:prstGeom>
          <a:noFill/>
          <a:ln>
            <a:noFill/>
          </a:ln>
        </p:spPr>
      </p:pic>
      <p:sp>
        <p:nvSpPr>
          <p:cNvPr id="158" name="Google Shape;158;p11"/>
          <p:cNvSpPr txBox="1"/>
          <p:nvPr>
            <p:ph idx="4294967295" type="title"/>
          </p:nvPr>
        </p:nvSpPr>
        <p:spPr>
          <a:xfrm>
            <a:off x="4110675" y="1543258"/>
            <a:ext cx="4447800" cy="10569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Maven Pro"/>
              <a:buNone/>
            </a:pPr>
            <a:r>
              <a:rPr b="0" i="0" lang="en" sz="6000" u="none" cap="none" strike="noStrike">
                <a:solidFill>
                  <a:schemeClr val="dk1"/>
                </a:solidFill>
                <a:latin typeface="Maven Pro"/>
                <a:ea typeface="Maven Pro"/>
                <a:cs typeface="Maven Pro"/>
                <a:sym typeface="Maven Pro"/>
              </a:rPr>
              <a:t>Thank you!</a:t>
            </a:r>
            <a:endParaRPr b="0" i="0" sz="6000" u="none" cap="none" strike="noStrike">
              <a:solidFill>
                <a:schemeClr val="dk1"/>
              </a:solidFill>
              <a:latin typeface="Arial"/>
              <a:ea typeface="Arial"/>
              <a:cs typeface="Arial"/>
              <a:sym typeface="Arial"/>
            </a:endParaRPr>
          </a:p>
        </p:txBody>
      </p:sp>
      <p:sp>
        <p:nvSpPr>
          <p:cNvPr id="159" name="Google Shape;159;p11"/>
          <p:cNvSpPr txBox="1"/>
          <p:nvPr>
            <p:ph idx="4294967295" type="subTitle"/>
          </p:nvPr>
        </p:nvSpPr>
        <p:spPr>
          <a:xfrm>
            <a:off x="4110675" y="2543338"/>
            <a:ext cx="4447800" cy="10569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1400"/>
              <a:buFont typeface="Maven Pro"/>
              <a:buNone/>
            </a:pPr>
            <a:r>
              <a:rPr b="1" i="0" lang="en" sz="1400" u="none" cap="none" strike="noStrike">
                <a:solidFill>
                  <a:schemeClr val="dk1"/>
                </a:solidFill>
                <a:latin typeface="Maven Pro"/>
                <a:ea typeface="Maven Pro"/>
                <a:cs typeface="Maven Pro"/>
                <a:sym typeface="Maven Pro"/>
              </a:rPr>
              <a:t>Do you have any questions?</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2"/>
          <p:cNvSpPr txBox="1"/>
          <p:nvPr>
            <p:ph idx="4294967295" type="title"/>
          </p:nvPr>
        </p:nvSpPr>
        <p:spPr>
          <a:xfrm>
            <a:off x="4492375" y="1511950"/>
            <a:ext cx="4142400" cy="11901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Maven Pro"/>
              <a:buNone/>
            </a:pPr>
            <a:r>
              <a:rPr lang="en" sz="5000">
                <a:solidFill>
                  <a:schemeClr val="dk1"/>
                </a:solidFill>
                <a:latin typeface="Maven Pro"/>
                <a:ea typeface="Maven Pro"/>
                <a:cs typeface="Maven Pro"/>
                <a:sym typeface="Maven Pro"/>
              </a:rPr>
              <a:t>Scheduling Medical Appointments is a Headache</a:t>
            </a:r>
            <a:endParaRPr b="0" i="0" sz="5000" u="none" cap="none" strike="noStrike">
              <a:solidFill>
                <a:schemeClr val="dk1"/>
              </a:solidFill>
              <a:latin typeface="Arial"/>
              <a:ea typeface="Arial"/>
              <a:cs typeface="Arial"/>
              <a:sym typeface="Arial"/>
            </a:endParaRPr>
          </a:p>
        </p:txBody>
      </p:sp>
      <p:sp>
        <p:nvSpPr>
          <p:cNvPr id="43" name="Google Shape;43;p2"/>
          <p:cNvSpPr txBox="1"/>
          <p:nvPr>
            <p:ph idx="4294967295" type="subTitle"/>
          </p:nvPr>
        </p:nvSpPr>
        <p:spPr>
          <a:xfrm>
            <a:off x="4869625" y="3441700"/>
            <a:ext cx="3387900" cy="1190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Maven Pro"/>
              <a:buNone/>
            </a:pPr>
            <a:r>
              <a:rPr b="0" i="0" lang="en" sz="2000" u="none" cap="none" strike="noStrike">
                <a:solidFill>
                  <a:srgbClr val="FFFFFF"/>
                </a:solidFill>
                <a:latin typeface="Noto Sans Symbols"/>
                <a:ea typeface="Noto Sans Symbols"/>
                <a:cs typeface="Noto Sans Symbols"/>
                <a:sym typeface="Noto Sans Symbols"/>
              </a:rPr>
              <a:t>They are stressful. </a:t>
            </a:r>
            <a:endParaRPr b="0" i="0" sz="2000" u="none" cap="none" strike="noStrike">
              <a:solidFill>
                <a:srgbClr val="FFFFFF"/>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400"/>
              <a:buFont typeface="Maven Pro"/>
              <a:buNone/>
            </a:pPr>
            <a:r>
              <a:rPr b="0" i="0" lang="en" sz="2000" u="none" cap="none" strike="noStrike">
                <a:solidFill>
                  <a:srgbClr val="FFFFFF"/>
                </a:solidFill>
                <a:latin typeface="Noto Sans Symbols"/>
                <a:ea typeface="Noto Sans Symbols"/>
                <a:cs typeface="Noto Sans Symbols"/>
                <a:sym typeface="Noto Sans Symbols"/>
              </a:rPr>
              <a:t>Time consuming. </a:t>
            </a:r>
            <a:endParaRPr b="0" i="0" sz="2000" u="none" cap="none" strike="noStrike">
              <a:solidFill>
                <a:srgbClr val="FFFFFF"/>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400"/>
              <a:buFont typeface="Maven Pro"/>
              <a:buNone/>
            </a:pPr>
            <a:r>
              <a:rPr b="0" i="0" lang="en" sz="2000" u="none" cap="none" strike="noStrike">
                <a:solidFill>
                  <a:srgbClr val="FFFFFF"/>
                </a:solidFill>
                <a:latin typeface="Noto Sans Symbols"/>
                <a:ea typeface="Noto Sans Symbols"/>
                <a:cs typeface="Noto Sans Symbols"/>
                <a:sym typeface="Noto Sans Symbols"/>
              </a:rPr>
              <a:t>And costly.</a:t>
            </a:r>
            <a:endParaRPr b="0" i="0" sz="2000" u="none" cap="none" strike="noStrike">
              <a:solidFill>
                <a:srgbClr val="FFFFFF"/>
              </a:solidFill>
              <a:latin typeface="Noto Sans Symbols"/>
              <a:ea typeface="Noto Sans Symbols"/>
              <a:cs typeface="Noto Sans Symbols"/>
              <a:sym typeface="Noto Sans Symbols"/>
            </a:endParaRPr>
          </a:p>
        </p:txBody>
      </p:sp>
      <p:pic>
        <p:nvPicPr>
          <p:cNvPr id="44" name="Google Shape;44;p2" title="tired-pain-stress-illness-hand-worried-1628489-pxhere.com.jpg"/>
          <p:cNvPicPr preferRelativeResize="0"/>
          <p:nvPr/>
        </p:nvPicPr>
        <p:blipFill rotWithShape="1">
          <a:blip r:embed="rId3">
            <a:alphaModFix/>
          </a:blip>
          <a:srcRect b="0" l="0" r="21573" t="0"/>
          <a:stretch/>
        </p:blipFill>
        <p:spPr>
          <a:xfrm>
            <a:off x="140050" y="808975"/>
            <a:ext cx="4142500" cy="3525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3"/>
          <p:cNvSpPr txBox="1"/>
          <p:nvPr>
            <p:ph idx="4294967295" type="title"/>
          </p:nvPr>
        </p:nvSpPr>
        <p:spPr>
          <a:xfrm>
            <a:off x="-672960" y="2429183"/>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Calendar Integration</a:t>
            </a:r>
            <a:endParaRPr b="0" i="0" sz="4000" u="none" cap="none" strike="noStrike">
              <a:solidFill>
                <a:schemeClr val="dk1"/>
              </a:solidFill>
              <a:latin typeface="Arial"/>
              <a:ea typeface="Arial"/>
              <a:cs typeface="Arial"/>
              <a:sym typeface="Arial"/>
            </a:endParaRPr>
          </a:p>
        </p:txBody>
      </p:sp>
      <p:sp>
        <p:nvSpPr>
          <p:cNvPr id="50" name="Google Shape;50;p3"/>
          <p:cNvSpPr txBox="1"/>
          <p:nvPr>
            <p:ph idx="4294967295" type="title"/>
          </p:nvPr>
        </p:nvSpPr>
        <p:spPr>
          <a:xfrm>
            <a:off x="565440" y="1333703"/>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01</a:t>
            </a:r>
            <a:endParaRPr b="0" i="0" sz="6000" u="none" cap="none" strike="noStrike">
              <a:solidFill>
                <a:schemeClr val="dk1"/>
              </a:solidFill>
              <a:latin typeface="Arial"/>
              <a:ea typeface="Arial"/>
              <a:cs typeface="Arial"/>
              <a:sym typeface="Arial"/>
            </a:endParaRPr>
          </a:p>
        </p:txBody>
      </p:sp>
      <p:sp>
        <p:nvSpPr>
          <p:cNvPr id="51" name="Google Shape;51;p3"/>
          <p:cNvSpPr txBox="1"/>
          <p:nvPr/>
        </p:nvSpPr>
        <p:spPr>
          <a:xfrm>
            <a:off x="131550" y="320675"/>
            <a:ext cx="8880900" cy="769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3800"/>
              <a:buFont typeface="Arial"/>
              <a:buNone/>
            </a:pPr>
            <a:r>
              <a:rPr b="0" i="0" lang="en" sz="3800" u="none" cap="none" strike="noStrike">
                <a:solidFill>
                  <a:schemeClr val="dk1"/>
                </a:solidFill>
                <a:latin typeface="Maven Pro"/>
                <a:ea typeface="Maven Pro"/>
                <a:cs typeface="Maven Pro"/>
                <a:sym typeface="Maven Pro"/>
              </a:rPr>
              <a:t>Our AI Scheduling Solution Will Achieve</a:t>
            </a:r>
            <a:endParaRPr b="0" i="0" sz="3800" u="none" cap="none" strike="noStrike">
              <a:solidFill>
                <a:srgbClr val="000000"/>
              </a:solidFill>
              <a:latin typeface="Arial"/>
              <a:ea typeface="Arial"/>
              <a:cs typeface="Arial"/>
              <a:sym typeface="Arial"/>
            </a:endParaRPr>
          </a:p>
        </p:txBody>
      </p:sp>
      <p:sp>
        <p:nvSpPr>
          <p:cNvPr id="52" name="Google Shape;52;p3"/>
          <p:cNvSpPr txBox="1"/>
          <p:nvPr>
            <p:ph idx="4294967295" type="title"/>
          </p:nvPr>
        </p:nvSpPr>
        <p:spPr>
          <a:xfrm>
            <a:off x="2412040" y="2429195"/>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Backend Integration</a:t>
            </a:r>
            <a:endParaRPr b="0" i="0" sz="4000" u="none" cap="none" strike="noStrike">
              <a:solidFill>
                <a:schemeClr val="dk1"/>
              </a:solidFill>
              <a:latin typeface="Arial"/>
              <a:ea typeface="Arial"/>
              <a:cs typeface="Arial"/>
              <a:sym typeface="Arial"/>
            </a:endParaRPr>
          </a:p>
        </p:txBody>
      </p:sp>
      <p:sp>
        <p:nvSpPr>
          <p:cNvPr id="53" name="Google Shape;53;p3"/>
          <p:cNvSpPr txBox="1"/>
          <p:nvPr>
            <p:ph idx="4294967295" type="title"/>
          </p:nvPr>
        </p:nvSpPr>
        <p:spPr>
          <a:xfrm>
            <a:off x="3650440" y="1333715"/>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2</a:t>
            </a:r>
            <a:endParaRPr b="0" i="0" sz="6000" u="none" cap="none" strike="noStrike">
              <a:solidFill>
                <a:schemeClr val="dk1"/>
              </a:solidFill>
              <a:latin typeface="Arial"/>
              <a:ea typeface="Arial"/>
              <a:cs typeface="Arial"/>
              <a:sym typeface="Arial"/>
            </a:endParaRPr>
          </a:p>
        </p:txBody>
      </p:sp>
      <p:sp>
        <p:nvSpPr>
          <p:cNvPr id="54" name="Google Shape;54;p3"/>
          <p:cNvSpPr txBox="1"/>
          <p:nvPr>
            <p:ph idx="4294967295" type="title"/>
          </p:nvPr>
        </p:nvSpPr>
        <p:spPr>
          <a:xfrm>
            <a:off x="5515965" y="2429183"/>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AI Chatbot Interaction</a:t>
            </a:r>
            <a:endParaRPr b="0" i="0" sz="4000" u="none" cap="none" strike="noStrike">
              <a:solidFill>
                <a:schemeClr val="dk1"/>
              </a:solidFill>
              <a:latin typeface="Arial"/>
              <a:ea typeface="Arial"/>
              <a:cs typeface="Arial"/>
              <a:sym typeface="Arial"/>
            </a:endParaRPr>
          </a:p>
        </p:txBody>
      </p:sp>
      <p:sp>
        <p:nvSpPr>
          <p:cNvPr id="55" name="Google Shape;55;p3"/>
          <p:cNvSpPr txBox="1"/>
          <p:nvPr>
            <p:ph idx="4294967295" type="title"/>
          </p:nvPr>
        </p:nvSpPr>
        <p:spPr>
          <a:xfrm>
            <a:off x="6754365" y="1333703"/>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3</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3580d8cb3a2_0_12"/>
          <p:cNvSpPr txBox="1"/>
          <p:nvPr>
            <p:ph idx="4294967295" type="title"/>
          </p:nvPr>
        </p:nvSpPr>
        <p:spPr>
          <a:xfrm>
            <a:off x="4533840" y="2428920"/>
            <a:ext cx="3342900" cy="1380600"/>
          </a:xfrm>
          <a:prstGeom prst="rect">
            <a:avLst/>
          </a:prstGeom>
          <a:noFill/>
          <a:ln>
            <a:noFill/>
          </a:ln>
        </p:spPr>
        <p:txBody>
          <a:bodyPr anchorCtr="0" anchor="t" bIns="91425" lIns="91425" spcFirstLastPara="1" rIns="91425" wrap="square" tIns="91425">
            <a:normAutofit fontScale="90000"/>
          </a:bodyPr>
          <a:lstStyle/>
          <a:p>
            <a:pPr indent="0" lvl="0" marL="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Calendar Integration</a:t>
            </a:r>
            <a:endParaRPr b="0" i="0" sz="4000" u="none" cap="none" strike="noStrike">
              <a:solidFill>
                <a:schemeClr val="dk1"/>
              </a:solidFill>
              <a:latin typeface="Arial"/>
              <a:ea typeface="Arial"/>
              <a:cs typeface="Arial"/>
              <a:sym typeface="Arial"/>
            </a:endParaRPr>
          </a:p>
        </p:txBody>
      </p:sp>
      <p:sp>
        <p:nvSpPr>
          <p:cNvPr id="61" name="Google Shape;61;g3580d8cb3a2_0_12"/>
          <p:cNvSpPr txBox="1"/>
          <p:nvPr>
            <p:ph idx="4294967295" type="title"/>
          </p:nvPr>
        </p:nvSpPr>
        <p:spPr>
          <a:xfrm>
            <a:off x="6458040" y="1333440"/>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01</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g3580d8cb3a2_0_37"/>
          <p:cNvPicPr preferRelativeResize="0"/>
          <p:nvPr/>
        </p:nvPicPr>
        <p:blipFill rotWithShape="1">
          <a:blip r:embed="rId3">
            <a:alphaModFix/>
          </a:blip>
          <a:srcRect b="0" l="24955" r="27454" t="0"/>
          <a:stretch/>
        </p:blipFill>
        <p:spPr>
          <a:xfrm>
            <a:off x="1284480" y="533880"/>
            <a:ext cx="2909521" cy="4075559"/>
          </a:xfrm>
          <a:prstGeom prst="rect">
            <a:avLst/>
          </a:prstGeom>
          <a:noFill/>
          <a:ln>
            <a:noFill/>
          </a:ln>
        </p:spPr>
      </p:pic>
      <p:sp>
        <p:nvSpPr>
          <p:cNvPr id="67" name="Google Shape;67;g3580d8cb3a2_0_37"/>
          <p:cNvSpPr txBox="1"/>
          <p:nvPr>
            <p:ph idx="4294967295" type="title"/>
          </p:nvPr>
        </p:nvSpPr>
        <p:spPr>
          <a:xfrm>
            <a:off x="4896000" y="1143000"/>
            <a:ext cx="2962200" cy="19239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Maven Pro"/>
              <a:buNone/>
            </a:pPr>
            <a:r>
              <a:rPr b="0" i="0" lang="en" sz="3000" u="none" cap="none" strike="noStrike">
                <a:solidFill>
                  <a:schemeClr val="dk1"/>
                </a:solidFill>
                <a:latin typeface="Maven Pro"/>
                <a:ea typeface="Maven Pro"/>
                <a:cs typeface="Maven Pro"/>
                <a:sym typeface="Maven Pro"/>
              </a:rPr>
              <a:t>Integration with Scheduling Systems</a:t>
            </a:r>
            <a:endParaRPr b="0" i="0" sz="3000" u="none" cap="none" strike="noStrike">
              <a:solidFill>
                <a:schemeClr val="dk1"/>
              </a:solidFill>
              <a:latin typeface="Arial"/>
              <a:ea typeface="Arial"/>
              <a:cs typeface="Arial"/>
              <a:sym typeface="Arial"/>
            </a:endParaRPr>
          </a:p>
        </p:txBody>
      </p:sp>
      <p:sp>
        <p:nvSpPr>
          <p:cNvPr id="68" name="Google Shape;68;g3580d8cb3a2_0_37"/>
          <p:cNvSpPr txBox="1"/>
          <p:nvPr>
            <p:ph idx="4294967295" type="subTitle"/>
          </p:nvPr>
        </p:nvSpPr>
        <p:spPr>
          <a:xfrm>
            <a:off x="4896000" y="3067200"/>
            <a:ext cx="2962200" cy="933000"/>
          </a:xfrm>
          <a:prstGeom prst="rect">
            <a:avLst/>
          </a:prstGeom>
          <a:noFill/>
          <a:ln>
            <a:noFill/>
          </a:ln>
        </p:spPr>
        <p:txBody>
          <a:bodyPr anchorCtr="0" anchor="t" bIns="91425" lIns="91425" spcFirstLastPara="1" rIns="91425" wrap="square" tIns="91425">
            <a:normAutofit fontScale="62500" lnSpcReduction="10000"/>
          </a:bodyPr>
          <a:lstStyle/>
          <a:p>
            <a:pPr indent="0" lvl="0" marL="0" marR="0" rtl="0" algn="l">
              <a:lnSpc>
                <a:spcPct val="100000"/>
              </a:lnSpc>
              <a:spcBef>
                <a:spcPts val="0"/>
              </a:spcBef>
              <a:spcAft>
                <a:spcPts val="0"/>
              </a:spcAft>
              <a:buClr>
                <a:schemeClr val="dk1"/>
              </a:buClr>
              <a:buSzPct val="100000"/>
              <a:buFont typeface="Maven Pro"/>
              <a:buNone/>
            </a:pPr>
            <a:r>
              <a:rPr b="0" i="0" lang="en" sz="1200" u="none" cap="none" strike="noStrike">
                <a:solidFill>
                  <a:schemeClr val="dk1"/>
                </a:solidFill>
                <a:latin typeface="Maven Pro"/>
                <a:ea typeface="Maven Pro"/>
                <a:cs typeface="Maven Pro"/>
                <a:sym typeface="Maven Pro"/>
              </a:rPr>
              <a:t>Integrating the AI chatbot with existing scheduling systems is crucial for seamless functionality. This integration enables the chatbot to access real-time availability of doctors and streamline the appointment booking process. By coordinating with backend scheduling software, we ensure accurate data retrieval and minimize scheduling conflicts, enhancing the patient's experience throughout their journey.</a:t>
            </a:r>
            <a:endParaRPr b="0" i="0" sz="12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3580d8cb3a2_0_43"/>
          <p:cNvSpPr txBox="1"/>
          <p:nvPr>
            <p:ph idx="4294967295" type="title"/>
          </p:nvPr>
        </p:nvSpPr>
        <p:spPr>
          <a:xfrm>
            <a:off x="3057480" y="1600200"/>
            <a:ext cx="5352900" cy="11901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b="0" i="0" lang="en" sz="5000" u="none" cap="none" strike="noStrike">
                <a:solidFill>
                  <a:schemeClr val="dk1"/>
                </a:solidFill>
                <a:latin typeface="Maven Pro"/>
                <a:ea typeface="Maven Pro"/>
                <a:cs typeface="Maven Pro"/>
                <a:sym typeface="Maven Pro"/>
              </a:rPr>
              <a:t>Google Calendar API Usage</a:t>
            </a:r>
            <a:endParaRPr b="0" i="0" sz="5000" u="none" cap="none" strike="noStrike">
              <a:solidFill>
                <a:schemeClr val="dk1"/>
              </a:solidFill>
              <a:latin typeface="Arial"/>
              <a:ea typeface="Arial"/>
              <a:cs typeface="Arial"/>
              <a:sym typeface="Arial"/>
            </a:endParaRPr>
          </a:p>
        </p:txBody>
      </p:sp>
      <p:sp>
        <p:nvSpPr>
          <p:cNvPr id="74" name="Google Shape;74;g3580d8cb3a2_0_43"/>
          <p:cNvSpPr txBox="1"/>
          <p:nvPr>
            <p:ph idx="4294967295" type="subTitle"/>
          </p:nvPr>
        </p:nvSpPr>
        <p:spPr>
          <a:xfrm>
            <a:off x="3057480" y="2790720"/>
            <a:ext cx="5352900" cy="742800"/>
          </a:xfrm>
          <a:prstGeom prst="rect">
            <a:avLst/>
          </a:prstGeom>
          <a:noFill/>
          <a:ln>
            <a:noFill/>
          </a:ln>
        </p:spPr>
        <p:txBody>
          <a:bodyPr anchorCtr="0" anchor="t" bIns="91425" lIns="91425" spcFirstLastPara="1" rIns="91425" wrap="square" tIns="91425">
            <a:normAutofit fontScale="62500"/>
          </a:bodyPr>
          <a:lstStyle/>
          <a:p>
            <a:pPr indent="0" lvl="0" marL="0" marR="0" rtl="0" algn="l">
              <a:lnSpc>
                <a:spcPct val="100000"/>
              </a:lnSpc>
              <a:spcBef>
                <a:spcPts val="0"/>
              </a:spcBef>
              <a:spcAft>
                <a:spcPts val="0"/>
              </a:spcAft>
              <a:buClr>
                <a:schemeClr val="dk1"/>
              </a:buClr>
              <a:buSzPct val="100000"/>
              <a:buFont typeface="Maven Pro"/>
              <a:buNone/>
            </a:pPr>
            <a:r>
              <a:rPr b="0" i="0" lang="en" sz="1400" u="none" cap="none" strike="noStrike">
                <a:solidFill>
                  <a:schemeClr val="dk1"/>
                </a:solidFill>
                <a:latin typeface="Maven Pro"/>
                <a:ea typeface="Maven Pro"/>
                <a:cs typeface="Maven Pro"/>
                <a:sym typeface="Maven Pro"/>
              </a:rPr>
              <a:t>Utilizing the Google Calendar API allows for direct scheduling and management of appointments within user calendars. This feature simplifies the reflection of appointments in real-time, reducing the risk of double bookings. The API facilitates secure authorization, ensuring user data privacy while allowing the necessary access for appointment management on the user's behalf.</a:t>
            </a:r>
            <a:endParaRPr b="0" i="0" sz="1400" u="none" cap="none" strike="noStrike">
              <a:solidFill>
                <a:srgbClr val="FFFFFF"/>
              </a:solidFill>
              <a:latin typeface="Noto Sans Symbols"/>
              <a:ea typeface="Noto Sans Symbols"/>
              <a:cs typeface="Noto Sans Symbols"/>
              <a:sym typeface="Noto Sans Symbols"/>
            </a:endParaRPr>
          </a:p>
        </p:txBody>
      </p:sp>
      <p:pic>
        <p:nvPicPr>
          <p:cNvPr id="75" name="Google Shape;75;g3580d8cb3a2_0_43"/>
          <p:cNvPicPr preferRelativeResize="0"/>
          <p:nvPr/>
        </p:nvPicPr>
        <p:blipFill rotWithShape="1">
          <a:blip r:embed="rId3">
            <a:alphaModFix/>
          </a:blip>
          <a:srcRect b="0" l="0" r="0" t="0"/>
          <a:stretch/>
        </p:blipFill>
        <p:spPr>
          <a:xfrm>
            <a:off x="0" y="99575"/>
            <a:ext cx="2479974" cy="1394974"/>
          </a:xfrm>
          <a:prstGeom prst="rect">
            <a:avLst/>
          </a:prstGeom>
          <a:noFill/>
          <a:ln>
            <a:noFill/>
          </a:ln>
        </p:spPr>
      </p:pic>
      <p:pic>
        <p:nvPicPr>
          <p:cNvPr id="76" name="Google Shape;76;g3580d8cb3a2_0_43"/>
          <p:cNvPicPr preferRelativeResize="0"/>
          <p:nvPr/>
        </p:nvPicPr>
        <p:blipFill rotWithShape="1">
          <a:blip r:embed="rId4">
            <a:alphaModFix/>
          </a:blip>
          <a:srcRect b="0" l="0" r="0" t="0"/>
          <a:stretch/>
        </p:blipFill>
        <p:spPr>
          <a:xfrm>
            <a:off x="176225" y="3900150"/>
            <a:ext cx="5435376" cy="99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3580d8cb3a2_0_1"/>
          <p:cNvSpPr txBox="1"/>
          <p:nvPr>
            <p:ph idx="4294967295" type="title"/>
          </p:nvPr>
        </p:nvSpPr>
        <p:spPr>
          <a:xfrm>
            <a:off x="4533840" y="2428920"/>
            <a:ext cx="3342900" cy="1380600"/>
          </a:xfrm>
          <a:prstGeom prst="rect">
            <a:avLst/>
          </a:prstGeom>
          <a:noFill/>
          <a:ln>
            <a:noFill/>
          </a:ln>
        </p:spPr>
        <p:txBody>
          <a:bodyPr anchorCtr="0" anchor="t" bIns="91425" lIns="91425" spcFirstLastPara="1" rIns="91425" wrap="square" tIns="91425">
            <a:normAutofit fontScale="90000"/>
          </a:bodyPr>
          <a:lstStyle/>
          <a:p>
            <a:pPr indent="0" lvl="0" marL="0" marR="0" rtl="0" algn="r">
              <a:lnSpc>
                <a:spcPct val="100000"/>
              </a:lnSpc>
              <a:spcBef>
                <a:spcPts val="0"/>
              </a:spcBef>
              <a:spcAft>
                <a:spcPts val="0"/>
              </a:spcAft>
              <a:buClr>
                <a:schemeClr val="dk1"/>
              </a:buClr>
              <a:buSzPct val="100000"/>
              <a:buFont typeface="Maven Pro"/>
              <a:buNone/>
            </a:pPr>
            <a:r>
              <a:rPr lang="en" sz="4000">
                <a:solidFill>
                  <a:schemeClr val="dk1"/>
                </a:solidFill>
                <a:latin typeface="Maven Pro"/>
                <a:ea typeface="Maven Pro"/>
                <a:cs typeface="Maven Pro"/>
                <a:sym typeface="Maven Pro"/>
              </a:rPr>
              <a:t>Backend Integration</a:t>
            </a:r>
            <a:endParaRPr b="0" i="0" sz="4000" u="none" cap="none" strike="noStrike">
              <a:solidFill>
                <a:schemeClr val="dk1"/>
              </a:solidFill>
              <a:latin typeface="Arial"/>
              <a:ea typeface="Arial"/>
              <a:cs typeface="Arial"/>
              <a:sym typeface="Arial"/>
            </a:endParaRPr>
          </a:p>
        </p:txBody>
      </p:sp>
      <p:sp>
        <p:nvSpPr>
          <p:cNvPr id="82" name="Google Shape;82;g3580d8cb3a2_0_1"/>
          <p:cNvSpPr txBox="1"/>
          <p:nvPr>
            <p:ph idx="4294967295" type="title"/>
          </p:nvPr>
        </p:nvSpPr>
        <p:spPr>
          <a:xfrm>
            <a:off x="6458040" y="1333440"/>
            <a:ext cx="1418700" cy="1095000"/>
          </a:xfrm>
          <a:prstGeom prst="rect">
            <a:avLst/>
          </a:prstGeom>
          <a:noFill/>
          <a:ln>
            <a:noFill/>
          </a:ln>
        </p:spPr>
        <p:txBody>
          <a:bodyPr anchorCtr="0" anchor="b" bIns="91425" lIns="91425" spcFirstLastPara="1" rIns="91425" wrap="square" tIns="91425">
            <a:normAutofit fontScale="90000"/>
          </a:bodyPr>
          <a:lstStyle/>
          <a:p>
            <a:pPr indent="0" lvl="0" marL="0" marR="0" rtl="0" algn="r">
              <a:lnSpc>
                <a:spcPct val="100000"/>
              </a:lnSpc>
              <a:spcBef>
                <a:spcPts val="0"/>
              </a:spcBef>
              <a:spcAft>
                <a:spcPts val="0"/>
              </a:spcAft>
              <a:buClr>
                <a:schemeClr val="dk2"/>
              </a:buClr>
              <a:buSzPct val="100000"/>
              <a:buFont typeface="Maven Pro"/>
              <a:buNone/>
            </a:pPr>
            <a:r>
              <a:rPr b="0" i="0" lang="en" sz="6000" u="none" cap="none" strike="noStrike">
                <a:solidFill>
                  <a:schemeClr val="dk2"/>
                </a:solidFill>
                <a:latin typeface="Maven Pro"/>
                <a:ea typeface="Maven Pro"/>
                <a:cs typeface="Maven Pro"/>
                <a:sym typeface="Maven Pro"/>
              </a:rPr>
              <a:t>0</a:t>
            </a:r>
            <a:r>
              <a:rPr lang="en" sz="6000">
                <a:solidFill>
                  <a:schemeClr val="dk2"/>
                </a:solidFill>
                <a:latin typeface="Maven Pro"/>
                <a:ea typeface="Maven Pro"/>
                <a:cs typeface="Maven Pro"/>
                <a:sym typeface="Maven Pro"/>
              </a:rPr>
              <a:t>2</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9"/>
          <p:cNvSpPr txBox="1"/>
          <p:nvPr>
            <p:ph idx="4294967295" type="title"/>
          </p:nvPr>
        </p:nvSpPr>
        <p:spPr>
          <a:xfrm>
            <a:off x="3209875" y="685800"/>
            <a:ext cx="5772000" cy="11901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Maven Pro"/>
              <a:buNone/>
            </a:pPr>
            <a:r>
              <a:rPr lang="en" sz="5000">
                <a:solidFill>
                  <a:schemeClr val="dk1"/>
                </a:solidFill>
                <a:latin typeface="Maven Pro"/>
                <a:ea typeface="Maven Pro"/>
                <a:cs typeface="Maven Pro"/>
                <a:sym typeface="Maven Pro"/>
              </a:rPr>
              <a:t>FHIR </a:t>
            </a:r>
            <a:r>
              <a:rPr b="0" i="0" lang="en" sz="5000" u="none" cap="none" strike="noStrike">
                <a:solidFill>
                  <a:schemeClr val="dk1"/>
                </a:solidFill>
                <a:latin typeface="Maven Pro"/>
                <a:ea typeface="Maven Pro"/>
                <a:cs typeface="Maven Pro"/>
                <a:sym typeface="Maven Pro"/>
              </a:rPr>
              <a:t>Data </a:t>
            </a:r>
            <a:r>
              <a:rPr lang="en" sz="5000">
                <a:solidFill>
                  <a:schemeClr val="dk1"/>
                </a:solidFill>
                <a:latin typeface="Maven Pro"/>
                <a:ea typeface="Maven Pro"/>
                <a:cs typeface="Maven Pro"/>
                <a:sym typeface="Maven Pro"/>
              </a:rPr>
              <a:t>Exchange</a:t>
            </a:r>
            <a:endParaRPr b="0" i="0" sz="5000" u="none" cap="none" strike="noStrike">
              <a:solidFill>
                <a:schemeClr val="dk1"/>
              </a:solidFill>
              <a:latin typeface="Arial"/>
              <a:ea typeface="Arial"/>
              <a:cs typeface="Arial"/>
              <a:sym typeface="Arial"/>
            </a:endParaRPr>
          </a:p>
        </p:txBody>
      </p:sp>
      <p:sp>
        <p:nvSpPr>
          <p:cNvPr id="88" name="Google Shape;88;p9"/>
          <p:cNvSpPr txBox="1"/>
          <p:nvPr>
            <p:ph idx="4294967295" type="subTitle"/>
          </p:nvPr>
        </p:nvSpPr>
        <p:spPr>
          <a:xfrm>
            <a:off x="3209875" y="1752051"/>
            <a:ext cx="5352900" cy="867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Maven Pro"/>
              <a:buChar char="●"/>
            </a:pPr>
            <a:r>
              <a:rPr b="0" i="0" lang="en" sz="1800" u="none" cap="none" strike="noStrike">
                <a:solidFill>
                  <a:schemeClr val="dk1"/>
                </a:solidFill>
                <a:latin typeface="Maven Pro"/>
                <a:ea typeface="Maven Pro"/>
                <a:cs typeface="Maven Pro"/>
                <a:sym typeface="Maven Pro"/>
              </a:rPr>
              <a:t>FHIR is a RESTful API standard to share data between digital health systems</a:t>
            </a:r>
            <a:endParaRPr b="0" i="0" sz="1800" u="none" cap="none" strike="noStrike">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0"/>
              </a:spcAft>
              <a:buClr>
                <a:schemeClr val="dk1"/>
              </a:buClr>
              <a:buSzPts val="1400"/>
              <a:buFont typeface="Maven Pro"/>
              <a:buChar char="●"/>
            </a:pPr>
            <a:r>
              <a:rPr b="0" i="0" lang="en" sz="1800" u="none" cap="none" strike="noStrike">
                <a:solidFill>
                  <a:schemeClr val="dk1"/>
                </a:solidFill>
                <a:latin typeface="Maven Pro"/>
                <a:ea typeface="Maven Pro"/>
                <a:cs typeface="Maven Pro"/>
                <a:sym typeface="Maven Pro"/>
              </a:rPr>
              <a:t>HAPI FHIR implements the standard via a publicly available test server</a:t>
            </a:r>
            <a:endParaRPr b="0" i="0" sz="1800" u="none" cap="none" strike="noStrike">
              <a:solidFill>
                <a:schemeClr val="dk1"/>
              </a:solidFill>
              <a:latin typeface="Maven Pro"/>
              <a:ea typeface="Maven Pro"/>
              <a:cs typeface="Maven Pro"/>
              <a:sym typeface="Maven Pro"/>
            </a:endParaRPr>
          </a:p>
          <a:p>
            <a:pPr indent="-317500" lvl="0" marL="457200" marR="0" rtl="0" algn="l">
              <a:lnSpc>
                <a:spcPct val="100000"/>
              </a:lnSpc>
              <a:spcBef>
                <a:spcPts val="1000"/>
              </a:spcBef>
              <a:spcAft>
                <a:spcPts val="1000"/>
              </a:spcAft>
              <a:buClr>
                <a:schemeClr val="dk1"/>
              </a:buClr>
              <a:buSzPts val="1400"/>
              <a:buFont typeface="Maven Pro"/>
              <a:buChar char="●"/>
            </a:pPr>
            <a:r>
              <a:rPr b="0" i="0" lang="en" sz="1800" u="none" cap="none" strike="noStrike">
                <a:solidFill>
                  <a:schemeClr val="dk1"/>
                </a:solidFill>
                <a:latin typeface="Maven Pro"/>
                <a:ea typeface="Maven Pro"/>
                <a:cs typeface="Maven Pro"/>
                <a:sym typeface="Maven Pro"/>
              </a:rPr>
              <a:t>It was important to discover how HAPI FHIR could capture an appointment via an LLM (and eventually from a commercial scheduling software product)</a:t>
            </a:r>
            <a:endParaRPr b="0" i="0" sz="1800" u="none" cap="none" strike="noStrike">
              <a:solidFill>
                <a:schemeClr val="dk1"/>
              </a:solidFill>
              <a:latin typeface="Maven Pro"/>
              <a:ea typeface="Maven Pro"/>
              <a:cs typeface="Maven Pro"/>
              <a:sym typeface="Maven Pro"/>
            </a:endParaRPr>
          </a:p>
        </p:txBody>
      </p:sp>
      <p:pic>
        <p:nvPicPr>
          <p:cNvPr id="89" name="Google Shape;89;p9"/>
          <p:cNvPicPr preferRelativeResize="0"/>
          <p:nvPr/>
        </p:nvPicPr>
        <p:blipFill rotWithShape="1">
          <a:blip r:embed="rId3">
            <a:alphaModFix/>
          </a:blip>
          <a:srcRect b="0" l="0" r="0" t="0"/>
          <a:stretch/>
        </p:blipFill>
        <p:spPr>
          <a:xfrm>
            <a:off x="288075" y="1003500"/>
            <a:ext cx="2533650" cy="2790825"/>
          </a:xfrm>
          <a:prstGeom prst="rect">
            <a:avLst/>
          </a:prstGeom>
          <a:noFill/>
          <a:ln>
            <a:noFill/>
          </a:ln>
        </p:spPr>
      </p:pic>
      <p:sp>
        <p:nvSpPr>
          <p:cNvPr id="90" name="Google Shape;90;p9"/>
          <p:cNvSpPr txBox="1"/>
          <p:nvPr/>
        </p:nvSpPr>
        <p:spPr>
          <a:xfrm>
            <a:off x="388050" y="3794325"/>
            <a:ext cx="233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https://hapifhir.io/hapi-fhir/</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580d8cb3a2_0_48"/>
          <p:cNvSpPr txBox="1"/>
          <p:nvPr>
            <p:ph idx="4294967295" type="title"/>
          </p:nvPr>
        </p:nvSpPr>
        <p:spPr>
          <a:xfrm>
            <a:off x="1054950" y="177625"/>
            <a:ext cx="7034100" cy="7653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Maven Pro"/>
              <a:buNone/>
            </a:pPr>
            <a:r>
              <a:rPr b="0" i="0" lang="en" sz="3000" u="none" cap="none" strike="noStrike">
                <a:solidFill>
                  <a:schemeClr val="dk1"/>
                </a:solidFill>
                <a:latin typeface="Maven Pro"/>
                <a:ea typeface="Maven Pro"/>
                <a:cs typeface="Maven Pro"/>
                <a:sym typeface="Maven Pro"/>
              </a:rPr>
              <a:t>Integration with Scheduling Systems</a:t>
            </a:r>
            <a:endParaRPr b="0" i="0" sz="3000" u="none" cap="none" strike="noStrike">
              <a:solidFill>
                <a:schemeClr val="dk1"/>
              </a:solidFill>
              <a:latin typeface="Arial"/>
              <a:ea typeface="Arial"/>
              <a:cs typeface="Arial"/>
              <a:sym typeface="Arial"/>
            </a:endParaRPr>
          </a:p>
        </p:txBody>
      </p:sp>
      <p:pic>
        <p:nvPicPr>
          <p:cNvPr id="96" name="Google Shape;96;g3580d8cb3a2_0_48" title="Screenshot 2025-05-13 at 1.57.14 PM.png"/>
          <p:cNvPicPr preferRelativeResize="0"/>
          <p:nvPr/>
        </p:nvPicPr>
        <p:blipFill rotWithShape="1">
          <a:blip r:embed="rId3">
            <a:alphaModFix/>
          </a:blip>
          <a:srcRect b="0" l="0" r="0" t="0"/>
          <a:stretch/>
        </p:blipFill>
        <p:spPr>
          <a:xfrm>
            <a:off x="55721" y="1286775"/>
            <a:ext cx="5104950" cy="3121600"/>
          </a:xfrm>
          <a:prstGeom prst="rect">
            <a:avLst/>
          </a:prstGeom>
          <a:noFill/>
          <a:ln>
            <a:noFill/>
          </a:ln>
        </p:spPr>
      </p:pic>
      <p:pic>
        <p:nvPicPr>
          <p:cNvPr id="97" name="Google Shape;97;g3580d8cb3a2_0_48" title="Screenshot 2025-05-13 at 1.57.47 PM.png"/>
          <p:cNvPicPr preferRelativeResize="0"/>
          <p:nvPr/>
        </p:nvPicPr>
        <p:blipFill rotWithShape="1">
          <a:blip r:embed="rId4">
            <a:alphaModFix/>
          </a:blip>
          <a:srcRect b="0" l="0" r="0" t="0"/>
          <a:stretch/>
        </p:blipFill>
        <p:spPr>
          <a:xfrm>
            <a:off x="5590025" y="1656463"/>
            <a:ext cx="3429000" cy="2124075"/>
          </a:xfrm>
          <a:prstGeom prst="rect">
            <a:avLst/>
          </a:prstGeom>
          <a:noFill/>
          <a:ln>
            <a:noFill/>
          </a:ln>
        </p:spPr>
      </p:pic>
      <p:sp>
        <p:nvSpPr>
          <p:cNvPr id="98" name="Google Shape;98;g3580d8cb3a2_0_48"/>
          <p:cNvSpPr/>
          <p:nvPr/>
        </p:nvSpPr>
        <p:spPr>
          <a:xfrm>
            <a:off x="5226700" y="2459463"/>
            <a:ext cx="297300" cy="518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2025-05-13T20:03:09Z</dcterms:created>
  <dc:creator>Unknown Creator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12.0</vt:r8>
  </property>
</Properties>
</file>